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82" d="100"/>
          <a:sy n="82" d="100"/>
        </p:scale>
        <p:origin x="61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40A4479D-D92A-4944-906E-82E37B1F2CA0}" type="datetimeFigureOut">
              <a:rPr lang="ru-RU" smtClean="0"/>
              <a:t>16.09.2021</a:t>
            </a:fld>
            <a:endParaRPr lang="ru-RU"/>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DEA71795-4175-4108-8D1D-40169A566648}" type="slidenum">
              <a:rPr lang="ru-RU" smtClean="0"/>
              <a:t>‹#›</a:t>
            </a:fld>
            <a:endParaRPr lang="ru-RU"/>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029952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0A4479D-D92A-4944-906E-82E37B1F2CA0}" type="datetimeFigureOut">
              <a:rPr lang="ru-RU" smtClean="0"/>
              <a:t>16.09.2021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EA71795-4175-4108-8D1D-40169A566648}" type="slidenum">
              <a:rPr lang="ru-RU" smtClean="0"/>
              <a:t>‹#›</a:t>
            </a:fld>
            <a:endParaRPr lang="ru-RU"/>
          </a:p>
        </p:txBody>
      </p:sp>
    </p:spTree>
    <p:extLst>
      <p:ext uri="{BB962C8B-B14F-4D97-AF65-F5344CB8AC3E}">
        <p14:creationId xmlns:p14="http://schemas.microsoft.com/office/powerpoint/2010/main" val="2212683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0A4479D-D92A-4944-906E-82E37B1F2CA0}" type="datetimeFigureOut">
              <a:rPr lang="ru-RU" smtClean="0"/>
              <a:t>16.09.2021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EA71795-4175-4108-8D1D-40169A566648}" type="slidenum">
              <a:rPr lang="ru-RU" smtClean="0"/>
              <a:t>‹#›</a:t>
            </a:fld>
            <a:endParaRPr lang="ru-RU"/>
          </a:p>
        </p:txBody>
      </p:sp>
    </p:spTree>
    <p:extLst>
      <p:ext uri="{BB962C8B-B14F-4D97-AF65-F5344CB8AC3E}">
        <p14:creationId xmlns:p14="http://schemas.microsoft.com/office/powerpoint/2010/main" val="2123077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0A4479D-D92A-4944-906E-82E37B1F2CA0}" type="datetimeFigureOut">
              <a:rPr lang="ru-RU" smtClean="0"/>
              <a:t>16.09.2021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EA71795-4175-4108-8D1D-40169A566648}" type="slidenum">
              <a:rPr lang="ru-RU" smtClean="0"/>
              <a:t>‹#›</a:t>
            </a:fld>
            <a:endParaRPr lang="ru-RU"/>
          </a:p>
        </p:txBody>
      </p:sp>
    </p:spTree>
    <p:extLst>
      <p:ext uri="{BB962C8B-B14F-4D97-AF65-F5344CB8AC3E}">
        <p14:creationId xmlns:p14="http://schemas.microsoft.com/office/powerpoint/2010/main" val="3798316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40A4479D-D92A-4944-906E-82E37B1F2CA0}" type="datetimeFigureOut">
              <a:rPr lang="ru-RU" smtClean="0"/>
              <a:t>16.09.2021</a:t>
            </a:fld>
            <a:endParaRPr lang="ru-RU"/>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DEA71795-4175-4108-8D1D-40169A566648}" type="slidenum">
              <a:rPr lang="ru-RU" smtClean="0"/>
              <a:t>‹#›</a:t>
            </a:fld>
            <a:endParaRPr lang="ru-RU"/>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134252625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0A4479D-D92A-4944-906E-82E37B1F2CA0}" type="datetimeFigureOut">
              <a:rPr lang="ru-RU" smtClean="0"/>
              <a:t>16.09.2021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EA71795-4175-4108-8D1D-40169A566648}" type="slidenum">
              <a:rPr lang="ru-RU" smtClean="0"/>
              <a:t>‹#›</a:t>
            </a:fld>
            <a:endParaRPr lang="ru-RU"/>
          </a:p>
        </p:txBody>
      </p:sp>
    </p:spTree>
    <p:extLst>
      <p:ext uri="{BB962C8B-B14F-4D97-AF65-F5344CB8AC3E}">
        <p14:creationId xmlns:p14="http://schemas.microsoft.com/office/powerpoint/2010/main" val="3578241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0A4479D-D92A-4944-906E-82E37B1F2CA0}" type="datetimeFigureOut">
              <a:rPr lang="ru-RU" smtClean="0"/>
              <a:t>16.09.2021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EA71795-4175-4108-8D1D-40169A566648}" type="slidenum">
              <a:rPr lang="ru-RU" smtClean="0"/>
              <a:t>‹#›</a:t>
            </a:fld>
            <a:endParaRPr lang="ru-RU"/>
          </a:p>
        </p:txBody>
      </p:sp>
    </p:spTree>
    <p:extLst>
      <p:ext uri="{BB962C8B-B14F-4D97-AF65-F5344CB8AC3E}">
        <p14:creationId xmlns:p14="http://schemas.microsoft.com/office/powerpoint/2010/main" val="3444904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0A4479D-D92A-4944-906E-82E37B1F2CA0}" type="datetimeFigureOut">
              <a:rPr lang="ru-RU" smtClean="0"/>
              <a:t>16.09.2021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EA71795-4175-4108-8D1D-40169A566648}" type="slidenum">
              <a:rPr lang="ru-RU" smtClean="0"/>
              <a:t>‹#›</a:t>
            </a:fld>
            <a:endParaRPr lang="ru-RU"/>
          </a:p>
        </p:txBody>
      </p:sp>
    </p:spTree>
    <p:extLst>
      <p:ext uri="{BB962C8B-B14F-4D97-AF65-F5344CB8AC3E}">
        <p14:creationId xmlns:p14="http://schemas.microsoft.com/office/powerpoint/2010/main" val="636440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A4479D-D92A-4944-906E-82E37B1F2CA0}" type="datetimeFigureOut">
              <a:rPr lang="ru-RU" smtClean="0"/>
              <a:t>16.09.2021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EA71795-4175-4108-8D1D-40169A566648}" type="slidenum">
              <a:rPr lang="ru-RU" smtClean="0"/>
              <a:t>‹#›</a:t>
            </a:fld>
            <a:endParaRPr lang="ru-RU"/>
          </a:p>
        </p:txBody>
      </p:sp>
    </p:spTree>
    <p:extLst>
      <p:ext uri="{BB962C8B-B14F-4D97-AF65-F5344CB8AC3E}">
        <p14:creationId xmlns:p14="http://schemas.microsoft.com/office/powerpoint/2010/main" val="52972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0A4479D-D92A-4944-906E-82E37B1F2CA0}" type="datetimeFigureOut">
              <a:rPr lang="ru-RU" smtClean="0"/>
              <a:t>16.09.2021</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EA71795-4175-4108-8D1D-40169A566648}" type="slidenum">
              <a:rPr lang="ru-RU" smtClean="0"/>
              <a:t>‹#›</a:t>
            </a:fld>
            <a:endParaRPr lang="ru-RU"/>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82654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0A4479D-D92A-4944-906E-82E37B1F2CA0}" type="datetimeFigureOut">
              <a:rPr lang="ru-RU" smtClean="0"/>
              <a:t>16.09.2021</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EA71795-4175-4108-8D1D-40169A566648}" type="slidenum">
              <a:rPr lang="ru-RU" smtClean="0"/>
              <a:t>‹#›</a:t>
            </a:fld>
            <a:endParaRPr lang="ru-RU"/>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43522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40A4479D-D92A-4944-906E-82E37B1F2CA0}" type="datetimeFigureOut">
              <a:rPr lang="ru-RU" smtClean="0"/>
              <a:t>16.09.2021</a:t>
            </a:fld>
            <a:endParaRPr lang="ru-RU"/>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ru-RU"/>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DEA71795-4175-4108-8D1D-40169A566648}" type="slidenum">
              <a:rPr lang="ru-RU" smtClean="0"/>
              <a:t>‹#›</a:t>
            </a:fld>
            <a:endParaRPr lang="ru-RU"/>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376261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kk-KZ" sz="3600" b="1" smtClean="0">
                <a:latin typeface="Times New Roman" panose="02020603050405020304" pitchFamily="18" charset="0"/>
                <a:cs typeface="Times New Roman" panose="02020603050405020304" pitchFamily="18" charset="0"/>
              </a:rPr>
              <a:t> психолог және ТРЕНЕР </a:t>
            </a:r>
            <a:r>
              <a:rPr lang="ru-RU" sz="3600" dirty="0">
                <a:latin typeface="Times New Roman" panose="02020603050405020304" pitchFamily="18" charset="0"/>
                <a:cs typeface="Times New Roman" panose="02020603050405020304" pitchFamily="18" charset="0"/>
              </a:rPr>
              <a:t/>
            </a:r>
            <a:br>
              <a:rPr lang="ru-RU" sz="3600" dirty="0">
                <a:latin typeface="Times New Roman" panose="02020603050405020304" pitchFamily="18" charset="0"/>
                <a:cs typeface="Times New Roman" panose="02020603050405020304" pitchFamily="18" charset="0"/>
              </a:rPr>
            </a:br>
            <a:endParaRPr lang="ru-RU" sz="36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lstStyle/>
          <a:p>
            <a:r>
              <a:rPr lang="kk-KZ" dirty="0" smtClean="0"/>
              <a:t>ДӘРІС </a:t>
            </a:r>
            <a:r>
              <a:rPr lang="ru-RU" dirty="0" smtClean="0"/>
              <a:t>-3</a:t>
            </a:r>
            <a:endParaRPr lang="ru-RU" dirty="0"/>
          </a:p>
        </p:txBody>
      </p:sp>
    </p:spTree>
    <p:extLst>
      <p:ext uri="{BB962C8B-B14F-4D97-AF65-F5344CB8AC3E}">
        <p14:creationId xmlns:p14="http://schemas.microsoft.com/office/powerpoint/2010/main" val="1741365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647671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Қарама-қайшылық </a:t>
            </a:r>
            <a:endParaRPr lang="ru-RU" dirty="0"/>
          </a:p>
        </p:txBody>
      </p:sp>
      <p:sp>
        <p:nvSpPr>
          <p:cNvPr id="3" name="Объект 2"/>
          <p:cNvSpPr>
            <a:spLocks noGrp="1"/>
          </p:cNvSpPr>
          <p:nvPr>
            <p:ph idx="1"/>
          </p:nvPr>
        </p:nvSpPr>
        <p:spPr>
          <a:xfrm>
            <a:off x="1106424" y="1554480"/>
            <a:ext cx="9601200" cy="3581400"/>
          </a:xfrm>
        </p:spPr>
        <p:txBody>
          <a:bodyPr>
            <a:normAutofit lnSpcReduction="10000"/>
          </a:bodyPr>
          <a:lstStyle/>
          <a:p>
            <a:r>
              <a:rPr lang="kk-KZ" dirty="0"/>
              <a:t>Б</a:t>
            </a:r>
            <a:r>
              <a:rPr lang="kk-KZ" dirty="0" smtClean="0"/>
              <a:t>апкерлер </a:t>
            </a:r>
            <a:r>
              <a:rPr lang="kk-KZ" dirty="0"/>
              <a:t>спортшылардың сәтсіздіктерін жиі психологиялық себептермен түсіндіреді және сонымен қатар спорт психологтарымен өте сирек бірлесіп жұмыс жүргізеді</a:t>
            </a:r>
            <a:r>
              <a:rPr lang="kk-KZ" dirty="0" smtClean="0"/>
              <a:t>.</a:t>
            </a:r>
          </a:p>
          <a:p>
            <a:endParaRPr lang="kk-KZ" dirty="0" smtClean="0"/>
          </a:p>
          <a:p>
            <a:endParaRPr lang="kk-KZ" dirty="0"/>
          </a:p>
          <a:p>
            <a:endParaRPr lang="kk-KZ" dirty="0" smtClean="0"/>
          </a:p>
          <a:p>
            <a:endParaRPr lang="kk-KZ" dirty="0"/>
          </a:p>
          <a:p>
            <a:r>
              <a:rPr lang="kk-KZ" dirty="0"/>
              <a:t>Іс жүзінде психологиялық ықпалдарды ескеру көп жағдайда бапкерлерге байланысты. Түрлі мемлекеттерде осы мәселеге байланысты көзқарас та түрлі сипатта болады.</a:t>
            </a:r>
            <a:endParaRPr lang="ru-RU" dirty="0"/>
          </a:p>
          <a:p>
            <a:endParaRPr lang="kk-KZ" dirty="0" smtClean="0"/>
          </a:p>
          <a:p>
            <a:endParaRPr lang="kk-KZ" dirty="0"/>
          </a:p>
          <a:p>
            <a:endParaRPr lang="kk-KZ" dirty="0" smtClean="0"/>
          </a:p>
          <a:p>
            <a:endParaRPr lang="kk-KZ" dirty="0"/>
          </a:p>
          <a:p>
            <a:endParaRPr lang="ru-RU" dirty="0"/>
          </a:p>
        </p:txBody>
      </p:sp>
      <p:pic>
        <p:nvPicPr>
          <p:cNvPr id="4" name="Рисунок 3"/>
          <p:cNvPicPr>
            <a:picLocks noChangeAspect="1"/>
          </p:cNvPicPr>
          <p:nvPr/>
        </p:nvPicPr>
        <p:blipFill>
          <a:blip r:embed="rId2"/>
          <a:stretch>
            <a:fillRect/>
          </a:stretch>
        </p:blipFill>
        <p:spPr>
          <a:xfrm>
            <a:off x="4457128" y="2328862"/>
            <a:ext cx="2619375" cy="1743075"/>
          </a:xfrm>
          <a:prstGeom prst="rect">
            <a:avLst/>
          </a:prstGeom>
        </p:spPr>
      </p:pic>
    </p:spTree>
    <p:extLst>
      <p:ext uri="{BB962C8B-B14F-4D97-AF65-F5344CB8AC3E}">
        <p14:creationId xmlns:p14="http://schemas.microsoft.com/office/powerpoint/2010/main" val="3595034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Білгенге маржан</a:t>
            </a:r>
            <a:endParaRPr lang="ru-RU" dirty="0"/>
          </a:p>
        </p:txBody>
      </p:sp>
      <p:sp>
        <p:nvSpPr>
          <p:cNvPr id="3" name="Объект 2"/>
          <p:cNvSpPr>
            <a:spLocks noGrp="1"/>
          </p:cNvSpPr>
          <p:nvPr>
            <p:ph idx="1"/>
          </p:nvPr>
        </p:nvSpPr>
        <p:spPr>
          <a:xfrm>
            <a:off x="1271016" y="1527048"/>
            <a:ext cx="9601200" cy="3581400"/>
          </a:xfrm>
        </p:spPr>
        <p:txBody>
          <a:bodyPr/>
          <a:lstStyle/>
          <a:p>
            <a:r>
              <a:rPr lang="kk-KZ" dirty="0"/>
              <a:t>Мадрид «Реалында» бір уақытта үш психолог жұмыс істейді, </a:t>
            </a:r>
            <a:endParaRPr lang="kk-KZ" dirty="0" smtClean="0"/>
          </a:p>
          <a:p>
            <a:r>
              <a:rPr lang="kk-KZ" dirty="0" smtClean="0"/>
              <a:t>итальяндық </a:t>
            </a:r>
            <a:r>
              <a:rPr lang="kk-KZ" dirty="0"/>
              <a:t>«Миланда» - екеу, </a:t>
            </a:r>
            <a:endParaRPr lang="kk-KZ" dirty="0" smtClean="0"/>
          </a:p>
          <a:p>
            <a:r>
              <a:rPr lang="kk-KZ" dirty="0" smtClean="0"/>
              <a:t>Сиднейде </a:t>
            </a:r>
            <a:r>
              <a:rPr lang="kk-KZ" dirty="0"/>
              <a:t>өткен Олипиада кезінде, мысал үшін алатын болсақ, әр спортшыға бір психолог бікітілген</a:t>
            </a:r>
            <a:r>
              <a:rPr lang="kk-KZ" dirty="0" smtClean="0"/>
              <a:t>,</a:t>
            </a:r>
          </a:p>
          <a:p>
            <a:r>
              <a:rPr lang="kk-KZ" dirty="0" smtClean="0"/>
              <a:t> </a:t>
            </a:r>
            <a:r>
              <a:rPr lang="kk-KZ" dirty="0"/>
              <a:t>Олимпиаданың  жеңімпаздары - АҚШ құрама командасымен бірге 30 психолог келген</a:t>
            </a:r>
            <a:r>
              <a:rPr lang="kk-KZ" dirty="0" smtClean="0"/>
              <a:t>.</a:t>
            </a:r>
          </a:p>
          <a:p>
            <a:r>
              <a:rPr lang="kk-KZ" dirty="0" smtClean="0"/>
              <a:t> </a:t>
            </a:r>
            <a:r>
              <a:rPr lang="kk-KZ" dirty="0"/>
              <a:t>Ал Ресей құрама командасында бір де бір психолог болған жоқ </a:t>
            </a:r>
            <a:r>
              <a:rPr lang="kk-KZ" dirty="0" smtClean="0"/>
              <a:t>.</a:t>
            </a:r>
            <a:endParaRPr lang="ru-RU" dirty="0"/>
          </a:p>
          <a:p>
            <a:endParaRPr lang="ru-RU" dirty="0"/>
          </a:p>
        </p:txBody>
      </p:sp>
      <p:pic>
        <p:nvPicPr>
          <p:cNvPr id="4" name="Рисунок 3"/>
          <p:cNvPicPr>
            <a:picLocks noChangeAspect="1"/>
          </p:cNvPicPr>
          <p:nvPr/>
        </p:nvPicPr>
        <p:blipFill>
          <a:blip r:embed="rId2"/>
          <a:stretch>
            <a:fillRect/>
          </a:stretch>
        </p:blipFill>
        <p:spPr>
          <a:xfrm>
            <a:off x="3963542" y="4396359"/>
            <a:ext cx="4293489" cy="2381250"/>
          </a:xfrm>
          <a:prstGeom prst="rect">
            <a:avLst/>
          </a:prstGeom>
        </p:spPr>
      </p:pic>
    </p:spTree>
    <p:extLst>
      <p:ext uri="{BB962C8B-B14F-4D97-AF65-F5344CB8AC3E}">
        <p14:creationId xmlns:p14="http://schemas.microsoft.com/office/powerpoint/2010/main" val="412138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 </a:t>
            </a:r>
            <a:r>
              <a:rPr lang="kk-KZ" dirty="0"/>
              <a:t>Р.М. Загайновтың көзқарасы</a:t>
            </a:r>
            <a:endParaRPr lang="ru-RU" dirty="0"/>
          </a:p>
        </p:txBody>
      </p:sp>
      <p:sp>
        <p:nvSpPr>
          <p:cNvPr id="3" name="Объект 2"/>
          <p:cNvSpPr>
            <a:spLocks noGrp="1"/>
          </p:cNvSpPr>
          <p:nvPr>
            <p:ph idx="1"/>
          </p:nvPr>
        </p:nvSpPr>
        <p:spPr/>
        <p:txBody>
          <a:bodyPr>
            <a:normAutofit fontScale="92500" lnSpcReduction="10000"/>
          </a:bodyPr>
          <a:lstStyle/>
          <a:p>
            <a:r>
              <a:rPr lang="kk-KZ" dirty="0"/>
              <a:t>Бірінші – бапкердің </a:t>
            </a:r>
            <a:r>
              <a:rPr lang="kk-KZ" dirty="0" smtClean="0"/>
              <a:t>қаламауы:</a:t>
            </a:r>
          </a:p>
          <a:p>
            <a:r>
              <a:rPr lang="kk-KZ" dirty="0"/>
              <a:t>Солайша, хоккей бойынша жоғарғы лиганың бір бапкері психологиялық көмек көрсетуге берілген ұсынысқа, ол спорт факультетінде психология пәні бойынша «үздік» баға алғанмын, сондықтан оған психологиялық көмек керек емес екендігін айтады. Шындық керек, спорт факультетінде спорт психологиясы 60-80 сағат көлемін құрайды, және де бұл білімдер 10-15 жылғы ескі білімдер, әсіресе бәріміз әрекеттегі спортшылар ол сабақтарға қалай қатысатындарын білеміз.</a:t>
            </a:r>
            <a:endParaRPr lang="kk-KZ" dirty="0" smtClean="0"/>
          </a:p>
          <a:p>
            <a:r>
              <a:rPr lang="kk-KZ" dirty="0"/>
              <a:t> Екінші </a:t>
            </a:r>
            <a:r>
              <a:rPr lang="kk-KZ" dirty="0" smtClean="0"/>
              <a:t>себеп:</a:t>
            </a:r>
          </a:p>
          <a:p>
            <a:r>
              <a:rPr lang="kk-KZ" dirty="0"/>
              <a:t>спортта жұмыс істеген және істеп жүрген спорт психологтарының кәсіби біліктіліктері жеткілікісіз. Солайша, жоғарғы лигадағы бір хоккей командасында психолог ретінде нарколог жұмыс істеген. Оның жұмысын еске алғанда, бапкерлер мен спортшылар әрқашан күлетін.</a:t>
            </a:r>
            <a:endParaRPr lang="ru-RU" dirty="0"/>
          </a:p>
        </p:txBody>
      </p:sp>
    </p:spTree>
    <p:extLst>
      <p:ext uri="{BB962C8B-B14F-4D97-AF65-F5344CB8AC3E}">
        <p14:creationId xmlns:p14="http://schemas.microsoft.com/office/powerpoint/2010/main" val="325994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t>Спорт психологына қойылатын талаптар</a:t>
            </a:r>
            <a:endParaRPr lang="ru-RU" dirty="0"/>
          </a:p>
        </p:txBody>
      </p:sp>
      <p:sp>
        <p:nvSpPr>
          <p:cNvPr id="3" name="Объект 2"/>
          <p:cNvSpPr>
            <a:spLocks noGrp="1"/>
          </p:cNvSpPr>
          <p:nvPr>
            <p:ph idx="1"/>
          </p:nvPr>
        </p:nvSpPr>
        <p:spPr/>
        <p:txBody>
          <a:bodyPr>
            <a:normAutofit fontScale="92500" lnSpcReduction="20000"/>
          </a:bodyPr>
          <a:lstStyle/>
          <a:p>
            <a:r>
              <a:rPr lang="kk-KZ" dirty="0"/>
              <a:t>. Спорт психологтан нақты нәтижелерді жиі нақты мерзімде көрсетуін талап етеді. Спорт психологы өзінің физикалық келбетін қадағалап, спортшылардың жаттығуларына және белсенді демалыстарына міндетті түрде қатысуы қажет. Өзінің шексіз тесттерін, зерттеулерін өзімен-өзі жүргізіп жүрген «психолог-профессор» командада күлкілі көрінеді. </a:t>
            </a:r>
            <a:endParaRPr lang="kk-KZ" dirty="0" smtClean="0"/>
          </a:p>
          <a:p>
            <a:endParaRPr lang="kk-KZ" dirty="0"/>
          </a:p>
          <a:p>
            <a:endParaRPr lang="kk-KZ" dirty="0" smtClean="0"/>
          </a:p>
          <a:p>
            <a:endParaRPr lang="kk-KZ" dirty="0"/>
          </a:p>
          <a:p>
            <a:endParaRPr lang="kk-KZ" dirty="0" smtClean="0"/>
          </a:p>
          <a:p>
            <a:r>
              <a:rPr lang="kk-KZ" dirty="0"/>
              <a:t>Бапкер сияқты спорт психологы да бірнеше рет «жеңіліске ұшырағанға» дейін жұмысын жалғастырады, сондықтан күнделікті өмірде қолданылатын белгісіз нәтижелерге бағытталған ұзақ мерзімді жұмысқа деген ұмтылыс бұл жерде орынсыз. </a:t>
            </a:r>
            <a:endParaRPr lang="ru-RU" dirty="0"/>
          </a:p>
        </p:txBody>
      </p:sp>
      <p:pic>
        <p:nvPicPr>
          <p:cNvPr id="4" name="Рисунок 3"/>
          <p:cNvPicPr>
            <a:picLocks noChangeAspect="1"/>
          </p:cNvPicPr>
          <p:nvPr/>
        </p:nvPicPr>
        <p:blipFill>
          <a:blip r:embed="rId2"/>
          <a:stretch>
            <a:fillRect/>
          </a:stretch>
        </p:blipFill>
        <p:spPr>
          <a:xfrm>
            <a:off x="4836604" y="3319081"/>
            <a:ext cx="2847975" cy="1609725"/>
          </a:xfrm>
          <a:prstGeom prst="rect">
            <a:avLst/>
          </a:prstGeom>
        </p:spPr>
      </p:pic>
    </p:spTree>
    <p:extLst>
      <p:ext uri="{BB962C8B-B14F-4D97-AF65-F5344CB8AC3E}">
        <p14:creationId xmlns:p14="http://schemas.microsoft.com/office/powerpoint/2010/main" val="4009527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t> Бапкер мен спорт </a:t>
            </a:r>
            <a:r>
              <a:rPr lang="kk-KZ" dirty="0" smtClean="0"/>
              <a:t>психологының арасындағы түсінбеушілік</a:t>
            </a:r>
            <a:endParaRPr lang="ru-RU" dirty="0"/>
          </a:p>
        </p:txBody>
      </p:sp>
      <p:sp>
        <p:nvSpPr>
          <p:cNvPr id="3" name="Объект 2"/>
          <p:cNvSpPr>
            <a:spLocks noGrp="1"/>
          </p:cNvSpPr>
          <p:nvPr>
            <p:ph idx="1"/>
          </p:nvPr>
        </p:nvSpPr>
        <p:spPr/>
        <p:txBody>
          <a:bodyPr/>
          <a:lstStyle/>
          <a:p>
            <a:r>
              <a:rPr lang="kk-KZ" dirty="0"/>
              <a:t>О</a:t>
            </a:r>
            <a:r>
              <a:rPr lang="kk-KZ" dirty="0" smtClean="0"/>
              <a:t>лардың </a:t>
            </a:r>
            <a:r>
              <a:rPr lang="kk-KZ" dirty="0"/>
              <a:t>бір-бірін түсінбеуі және бір-біріне </a:t>
            </a:r>
            <a:r>
              <a:rPr lang="kk-KZ" dirty="0" smtClean="0"/>
              <a:t>сенбеуі.</a:t>
            </a:r>
            <a:r>
              <a:rPr lang="kk-KZ" dirty="0"/>
              <a:t> . Соның салдарынан олар ынтымақтастықта бірлесіп жұмыс жүргізе алмайды. </a:t>
            </a:r>
          </a:p>
          <a:p>
            <a:r>
              <a:rPr lang="kk-KZ" dirty="0"/>
              <a:t>Француз спорт психологы жүзушілермен жұмыс жүргізуде бапкерлермен тек қана жыл бойы өткен 1-2 күнгі семинарлар топтамасын жүргізгеннен кейін ғана бапкерлердің шүбәланып қарауын және сенбеулерін жеңе алғанын айтады. Содан кейін ғана нәтижелі бірлескен жұмыс басталды, психолог пен бапкер бір-бірін түсіне бастады. Кейде бапкер психологты өзінің бәсекелесі ретінде бағалауы мүмкін, әсіресе, егер ол басшылар атарапынан шақырылған болса. </a:t>
            </a:r>
            <a:endParaRPr lang="ru-RU" dirty="0"/>
          </a:p>
          <a:p>
            <a:endParaRPr lang="kk-KZ" dirty="0" smtClean="0"/>
          </a:p>
          <a:p>
            <a:endParaRPr lang="ru-RU" dirty="0"/>
          </a:p>
        </p:txBody>
      </p:sp>
      <p:pic>
        <p:nvPicPr>
          <p:cNvPr id="4" name="Рисунок 3"/>
          <p:cNvPicPr>
            <a:picLocks noChangeAspect="1"/>
          </p:cNvPicPr>
          <p:nvPr/>
        </p:nvPicPr>
        <p:blipFill>
          <a:blip r:embed="rId2"/>
          <a:stretch>
            <a:fillRect/>
          </a:stretch>
        </p:blipFill>
        <p:spPr>
          <a:xfrm>
            <a:off x="6876669" y="4938903"/>
            <a:ext cx="2571750" cy="1771650"/>
          </a:xfrm>
          <a:prstGeom prst="rect">
            <a:avLst/>
          </a:prstGeom>
        </p:spPr>
      </p:pic>
      <p:pic>
        <p:nvPicPr>
          <p:cNvPr id="5" name="Рисунок 4"/>
          <p:cNvPicPr>
            <a:picLocks noChangeAspect="1"/>
          </p:cNvPicPr>
          <p:nvPr/>
        </p:nvPicPr>
        <p:blipFill>
          <a:blip r:embed="rId3"/>
          <a:stretch>
            <a:fillRect/>
          </a:stretch>
        </p:blipFill>
        <p:spPr>
          <a:xfrm>
            <a:off x="2829496" y="4934902"/>
            <a:ext cx="2619375" cy="1743075"/>
          </a:xfrm>
          <a:prstGeom prst="rect">
            <a:avLst/>
          </a:prstGeom>
        </p:spPr>
      </p:pic>
    </p:spTree>
    <p:extLst>
      <p:ext uri="{BB962C8B-B14F-4D97-AF65-F5344CB8AC3E}">
        <p14:creationId xmlns:p14="http://schemas.microsoft.com/office/powerpoint/2010/main" val="522209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t>Психологиялық ғылымда </a:t>
            </a:r>
            <a:endParaRPr lang="ru-RU" dirty="0"/>
          </a:p>
        </p:txBody>
      </p:sp>
      <p:sp>
        <p:nvSpPr>
          <p:cNvPr id="3" name="Объект 2"/>
          <p:cNvSpPr>
            <a:spLocks noGrp="1"/>
          </p:cNvSpPr>
          <p:nvPr>
            <p:ph idx="1"/>
          </p:nvPr>
        </p:nvSpPr>
        <p:spPr/>
        <p:txBody>
          <a:bodyPr/>
          <a:lstStyle/>
          <a:p>
            <a:r>
              <a:rPr lang="kk-KZ" dirty="0"/>
              <a:t>Психологиялық ғылымда нақты әрекет түрлерінде мотивацияның әсері қандай болатындығы туралы сұрақ көп уақыттан бері қарастырып келеді, осы сұрақ төңірегінде мотивациялық себептердің кестелері қолданылады. Бұл кестелер адамның жүріс-тұрысын және іс-әрекетін талдауда қозғаушы күштер туралы түсінік береді. Өзінің сәттілігін немесе сәтсіздігін адам 4 себеп арқылы түсіндіретіні анықталды:</a:t>
            </a:r>
            <a:endParaRPr lang="ru-RU" dirty="0"/>
          </a:p>
          <a:p>
            <a:pPr lvl="0"/>
            <a:r>
              <a:rPr lang="kk-KZ" dirty="0"/>
              <a:t>Жолының болуы/болмауы</a:t>
            </a:r>
            <a:endParaRPr lang="ru-RU" dirty="0"/>
          </a:p>
          <a:p>
            <a:pPr lvl="0"/>
            <a:r>
              <a:rPr lang="kk-KZ" dirty="0"/>
              <a:t>Тапсырманың жеңіл/ немесе ауыр болуы</a:t>
            </a:r>
            <a:endParaRPr lang="ru-RU" dirty="0"/>
          </a:p>
          <a:p>
            <a:pPr lvl="0"/>
            <a:r>
              <a:rPr lang="kk-KZ" dirty="0"/>
              <a:t>Осы іс-әрекетке қажет қабілеттердің бар болуы/ болмауы</a:t>
            </a:r>
            <a:endParaRPr lang="ru-RU" dirty="0"/>
          </a:p>
          <a:p>
            <a:r>
              <a:rPr lang="kk-KZ" dirty="0"/>
              <a:t>Күш-қуатының  жұмсалуы/жұмсалмауы</a:t>
            </a:r>
            <a:endParaRPr lang="ru-RU" dirty="0"/>
          </a:p>
        </p:txBody>
      </p:sp>
    </p:spTree>
    <p:extLst>
      <p:ext uri="{BB962C8B-B14F-4D97-AF65-F5344CB8AC3E}">
        <p14:creationId xmlns:p14="http://schemas.microsoft.com/office/powerpoint/2010/main" val="1328408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Өмірден алынған...</a:t>
            </a:r>
            <a:endParaRPr lang="ru-RU" dirty="0"/>
          </a:p>
        </p:txBody>
      </p:sp>
      <p:sp>
        <p:nvSpPr>
          <p:cNvPr id="3" name="Объект 2"/>
          <p:cNvSpPr>
            <a:spLocks noGrp="1"/>
          </p:cNvSpPr>
          <p:nvPr>
            <p:ph idx="1"/>
          </p:nvPr>
        </p:nvSpPr>
        <p:spPr/>
        <p:txBody>
          <a:bodyPr/>
          <a:lstStyle/>
          <a:p>
            <a:r>
              <a:rPr lang="kk-KZ" dirty="0"/>
              <a:t>Жақсы қабілеттері бар бір спортшы 18 жасында Ресейдің волейбол құрама командасына шақырылды. Әрине, бұл шақыру бапкерлер атынан сол спортшыға болашақта жылдам арада шеберлігінің жоғарылауына үмітпен берілген алғытөлем екендігі </a:t>
            </a:r>
            <a:r>
              <a:rPr lang="kk-KZ" dirty="0" smtClean="0"/>
              <a:t>түсінікті</a:t>
            </a:r>
            <a:r>
              <a:rPr lang="kk-KZ" dirty="0"/>
              <a:t>. Спортшының өзі мұны болашаққа берілген алғытөлем емес, керісінше, өз шеберлігінің мойындалғаны ретінде қабылдауы мүмкін. Соңында, біршама уақыт өткеннен кейін әлеуетті мүмкіндіктері бар болғанына қарамастан, ол құрама командаға шақырылудан қалды. Бұл спортшы шеберлігінің болашақта дамуына клуб бапкері де сенетін, бірақ ол оның үміттері ақталмаған кезде, спортшыға деген көзқарасы да өзерді, бұл тым жоғары талаптардан,  оның жұмысына көңілі толмаушылығын көрсетуден, нарзылық білдіруден </a:t>
            </a:r>
            <a:r>
              <a:rPr lang="kk-KZ" dirty="0" smtClean="0"/>
              <a:t>көрінді</a:t>
            </a:r>
            <a:endParaRPr lang="ru-RU" dirty="0"/>
          </a:p>
        </p:txBody>
      </p:sp>
    </p:spTree>
    <p:extLst>
      <p:ext uri="{BB962C8B-B14F-4D97-AF65-F5344CB8AC3E}">
        <p14:creationId xmlns:p14="http://schemas.microsoft.com/office/powerpoint/2010/main" val="2842176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34440" y="320040"/>
            <a:ext cx="9601200" cy="6473952"/>
          </a:xfrm>
        </p:spPr>
        <p:txBody>
          <a:bodyPr>
            <a:normAutofit/>
          </a:bodyPr>
          <a:lstStyle/>
          <a:p>
            <a:r>
              <a:rPr lang="kk-KZ" dirty="0"/>
              <a:t>Ол уақытта спортшы басқалар тәрізді жаттығатын, спорттық бозбалалық кезеңдегіндей тапсырма алып, орындайтын. Бірақ, егер бозбалалық шақта бұл  түрлі құрама командаларға ену үшін жеткілікті болса, ересек жаста мұндай әрекеттер жеткіліксіз болып бағаланады. </a:t>
            </a:r>
            <a:endParaRPr lang="kk-KZ" dirty="0" smtClean="0"/>
          </a:p>
          <a:p>
            <a:endParaRPr lang="kk-KZ" dirty="0"/>
          </a:p>
          <a:p>
            <a:endParaRPr lang="kk-KZ" dirty="0" smtClean="0"/>
          </a:p>
          <a:p>
            <a:endParaRPr lang="kk-KZ" dirty="0"/>
          </a:p>
          <a:p>
            <a:endParaRPr lang="kk-KZ" dirty="0" smtClean="0"/>
          </a:p>
          <a:p>
            <a:r>
              <a:rPr lang="kk-KZ" dirty="0"/>
              <a:t>Жұмысқа деген басқа ынта талап етіледі, өз шеберлігін жоғарылату үшін жауапкершілікті өзіне жүктеуі қажет болады (оны мұндай жауапкершілікке үйретпеген), яғни спортшы қосымша күш салмай, бар қабілеттерін пайдалану кестесі бойынша өмір сүрген, бұл үлкен спортқа келгенде нәтижелі болмайды. Салдарында спортшы мен бапкердің өзара наразылығы пайда болады.</a:t>
            </a:r>
            <a:endParaRPr lang="ru-RU" dirty="0"/>
          </a:p>
          <a:p>
            <a:endParaRPr lang="kk-KZ" dirty="0" smtClean="0"/>
          </a:p>
          <a:p>
            <a:endParaRPr lang="kk-KZ" dirty="0"/>
          </a:p>
          <a:p>
            <a:endParaRPr lang="kk-KZ" dirty="0" smtClean="0"/>
          </a:p>
          <a:p>
            <a:endParaRPr lang="kk-KZ" dirty="0"/>
          </a:p>
          <a:p>
            <a:endParaRPr lang="kk-KZ" dirty="0" smtClean="0"/>
          </a:p>
          <a:p>
            <a:endParaRPr lang="ru-RU" dirty="0"/>
          </a:p>
        </p:txBody>
      </p:sp>
      <p:pic>
        <p:nvPicPr>
          <p:cNvPr id="6" name="Рисунок 5"/>
          <p:cNvPicPr>
            <a:picLocks noChangeAspect="1"/>
          </p:cNvPicPr>
          <p:nvPr/>
        </p:nvPicPr>
        <p:blipFill>
          <a:blip r:embed="rId2"/>
          <a:stretch>
            <a:fillRect/>
          </a:stretch>
        </p:blipFill>
        <p:spPr>
          <a:xfrm>
            <a:off x="4548568" y="1579055"/>
            <a:ext cx="2619375" cy="1529905"/>
          </a:xfrm>
          <a:prstGeom prst="rect">
            <a:avLst/>
          </a:prstGeom>
        </p:spPr>
      </p:pic>
      <p:pic>
        <p:nvPicPr>
          <p:cNvPr id="7" name="Рисунок 6"/>
          <p:cNvPicPr>
            <a:picLocks noChangeAspect="1"/>
          </p:cNvPicPr>
          <p:nvPr/>
        </p:nvPicPr>
        <p:blipFill>
          <a:blip r:embed="rId3"/>
          <a:stretch>
            <a:fillRect/>
          </a:stretch>
        </p:blipFill>
        <p:spPr>
          <a:xfrm>
            <a:off x="4438840" y="5114925"/>
            <a:ext cx="2619375" cy="1743075"/>
          </a:xfrm>
          <a:prstGeom prst="rect">
            <a:avLst/>
          </a:prstGeom>
        </p:spPr>
      </p:pic>
    </p:spTree>
    <p:extLst>
      <p:ext uri="{BB962C8B-B14F-4D97-AF65-F5344CB8AC3E}">
        <p14:creationId xmlns:p14="http://schemas.microsoft.com/office/powerpoint/2010/main" val="4070923937"/>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Wisp</Template>
  <TotalTime>74</TotalTime>
  <Words>652</Words>
  <Application>Microsoft Office PowerPoint</Application>
  <PresentationFormat>Широкоэкранный</PresentationFormat>
  <Paragraphs>51</Paragraphs>
  <Slides>10</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10</vt:i4>
      </vt:variant>
    </vt:vector>
  </HeadingPairs>
  <TitlesOfParts>
    <vt:vector size="13" baseType="lpstr">
      <vt:lpstr>Franklin Gothic Book</vt:lpstr>
      <vt:lpstr>Times New Roman</vt:lpstr>
      <vt:lpstr>Crop</vt:lpstr>
      <vt:lpstr> психолог және ТРЕНЕР  </vt:lpstr>
      <vt:lpstr>Қарама-қайшылық </vt:lpstr>
      <vt:lpstr>Білгенге маржан</vt:lpstr>
      <vt:lpstr> Р.М. Загайновтың көзқарасы</vt:lpstr>
      <vt:lpstr>Спорт психологына қойылатын талаптар</vt:lpstr>
      <vt:lpstr> Бапкер мен спорт психологының арасындағы түсінбеушілік</vt:lpstr>
      <vt:lpstr>Психологиялық ғылымда </vt:lpstr>
      <vt:lpstr>Өмірден алынған...</vt:lpstr>
      <vt:lpstr>Презентация PowerPoint</vt:lpstr>
      <vt:lpstr>Презентация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Тақырып: 1.3.Спорт психологы және бапкер</dc:title>
  <dc:creator>HP 15-db1093ur</dc:creator>
  <cp:lastModifiedBy>Acer</cp:lastModifiedBy>
  <cp:revision>9</cp:revision>
  <dcterms:created xsi:type="dcterms:W3CDTF">2021-09-12T08:42:06Z</dcterms:created>
  <dcterms:modified xsi:type="dcterms:W3CDTF">2021-09-16T03:58:17Z</dcterms:modified>
</cp:coreProperties>
</file>